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89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25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3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34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32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95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9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98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10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787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78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72D0-1194-42F0-83BA-61C220D76DEE}" type="datetimeFigureOut">
              <a:rPr lang="es-ES" smtClean="0"/>
              <a:t>11/09/2020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CA4-4C5B-4346-BB51-B39006F84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476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METODOLOGÍA DE LA PROGRAMACIÓN</a:t>
            </a:r>
            <a:endParaRPr lang="es-ES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096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“DON” + ”MEMO” = “DON MEMO” || ”A” = “a”</a:t>
            </a:r>
          </a:p>
          <a:p>
            <a:r>
              <a:rPr lang="es-MX" dirty="0"/>
              <a:t>“DONMEMO”=“DON MEMO”||”A”=“a”</a:t>
            </a:r>
          </a:p>
          <a:p>
            <a:r>
              <a:rPr lang="es-MX" dirty="0"/>
              <a:t>F||”A”=“a”</a:t>
            </a:r>
          </a:p>
          <a:p>
            <a:r>
              <a:rPr lang="es-MX" dirty="0"/>
              <a:t>F||F</a:t>
            </a:r>
          </a:p>
          <a:p>
            <a:r>
              <a:rPr lang="es-MX" dirty="0"/>
              <a:t>F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886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“LUIS”+”2”=“QUIERE”+”OTRO”+”EJERCICIO”</a:t>
            </a:r>
          </a:p>
          <a:p>
            <a:r>
              <a:rPr lang="es-MX" dirty="0"/>
              <a:t>“LUIS2”=“QUIEREOTROEJERCICIO”</a:t>
            </a:r>
          </a:p>
          <a:p>
            <a:r>
              <a:rPr lang="es-MX" dirty="0"/>
              <a:t>FALSO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0465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00BB1E-1880-4A90-86FE-3FE1F003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(F)!=T</a:t>
            </a:r>
            <a:br>
              <a:rPr lang="es-MX" dirty="0"/>
            </a:br>
            <a:r>
              <a:rPr lang="es-MX" dirty="0"/>
              <a:t>(T)!=F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98805D-A556-4C26-826C-993407DCF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2+3=(5)!</a:t>
            </a:r>
          </a:p>
          <a:p>
            <a:pPr marL="0" indent="0">
              <a:buNone/>
            </a:pPr>
            <a:r>
              <a:rPr lang="es-MX" dirty="0"/>
              <a:t>5=(5)!</a:t>
            </a:r>
          </a:p>
          <a:p>
            <a:pPr marL="0" indent="0">
              <a:buNone/>
            </a:pPr>
            <a:r>
              <a:rPr lang="es-MX" dirty="0"/>
              <a:t>ERROR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090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Tablas de verdad de los operadores lógicos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El Resultado de las operaciones lógicas está determinado por las tablas de verdad correspondientes a cada una de ellas:</a:t>
            </a:r>
          </a:p>
          <a:p>
            <a:pPr marL="0" indent="0" algn="just">
              <a:buNone/>
            </a:pPr>
            <a:r>
              <a:rPr lang="es-MX" dirty="0"/>
              <a:t>OPERADOR NO (NOT):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OPERADOR Y (AND):</a:t>
            </a: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11179"/>
              </p:ext>
            </p:extLst>
          </p:nvPr>
        </p:nvGraphicFramePr>
        <p:xfrm>
          <a:off x="4263980" y="2728769"/>
          <a:ext cx="319682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(A)!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77060"/>
              </p:ext>
            </p:extLst>
          </p:nvPr>
        </p:nvGraphicFramePr>
        <p:xfrm>
          <a:off x="4263980" y="4317713"/>
          <a:ext cx="31968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B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A&amp;&amp;B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14587232-37C2-4995-B244-6A69FCF48047}"/>
              </a:ext>
            </a:extLst>
          </p:cNvPr>
          <p:cNvSpPr txBox="1"/>
          <p:nvPr/>
        </p:nvSpPr>
        <p:spPr>
          <a:xfrm>
            <a:off x="7977809" y="3008243"/>
            <a:ext cx="3578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00B050"/>
                </a:solidFill>
              </a:rPr>
              <a:t>Encendido</a:t>
            </a:r>
          </a:p>
          <a:p>
            <a:pPr algn="ctr"/>
            <a:r>
              <a:rPr lang="es-MX" sz="3200" b="1" dirty="0">
                <a:solidFill>
                  <a:srgbClr val="00B050"/>
                </a:solidFill>
              </a:rPr>
              <a:t>1</a:t>
            </a:r>
          </a:p>
          <a:p>
            <a:pPr algn="ctr"/>
            <a:r>
              <a:rPr lang="es-MX" sz="3200" b="1" dirty="0">
                <a:solidFill>
                  <a:srgbClr val="00B050"/>
                </a:solidFill>
              </a:rPr>
              <a:t>Verdadero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8D0DE1-DFC6-4232-922F-CD1EF10A02A5}"/>
              </a:ext>
            </a:extLst>
          </p:cNvPr>
          <p:cNvSpPr txBox="1"/>
          <p:nvPr/>
        </p:nvSpPr>
        <p:spPr>
          <a:xfrm>
            <a:off x="8034215" y="4768021"/>
            <a:ext cx="3578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</a:rPr>
              <a:t>Apagado</a:t>
            </a:r>
          </a:p>
          <a:p>
            <a:pPr algn="ctr"/>
            <a:r>
              <a:rPr lang="es-MX" sz="3200" b="1" dirty="0">
                <a:solidFill>
                  <a:srgbClr val="FF0000"/>
                </a:solidFill>
              </a:rPr>
              <a:t>0</a:t>
            </a:r>
          </a:p>
          <a:p>
            <a:pPr algn="ctr"/>
            <a:r>
              <a:rPr lang="es-MX" sz="3200" b="1" dirty="0">
                <a:solidFill>
                  <a:srgbClr val="FF0000"/>
                </a:solidFill>
              </a:rPr>
              <a:t>Falso</a:t>
            </a:r>
          </a:p>
        </p:txBody>
      </p:sp>
    </p:spTree>
    <p:extLst>
      <p:ext uri="{BB962C8B-B14F-4D97-AF65-F5344CB8AC3E}">
        <p14:creationId xmlns:p14="http://schemas.microsoft.com/office/powerpoint/2010/main" val="143940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Tablas de verdad de los operadores lógicos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OPERADOR O (OR):</a:t>
            </a: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766996"/>
              </p:ext>
            </p:extLst>
          </p:nvPr>
        </p:nvGraphicFramePr>
        <p:xfrm>
          <a:off x="3838977" y="1825625"/>
          <a:ext cx="31968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B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A||B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F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83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/>
                        <a:t>V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0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Orden de evaluación de los operadores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es-MX" dirty="0"/>
              <a:t>Paréntesis (comenzando por los más internos)</a:t>
            </a:r>
          </a:p>
          <a:p>
            <a:pPr marL="514350" indent="-514350" algn="just">
              <a:buAutoNum type="arabicPeriod"/>
            </a:pPr>
            <a:r>
              <a:rPr lang="es-MX" dirty="0"/>
              <a:t>Signo (-,+)</a:t>
            </a:r>
          </a:p>
          <a:p>
            <a:pPr marL="514350" indent="-514350" algn="just">
              <a:buAutoNum type="arabicPeriod"/>
            </a:pPr>
            <a:r>
              <a:rPr lang="es-MX" dirty="0"/>
              <a:t>Potencias y raíces POW() y SQRT()</a:t>
            </a:r>
          </a:p>
          <a:p>
            <a:pPr marL="514350" indent="-514350" algn="just">
              <a:buAutoNum type="arabicPeriod"/>
            </a:pPr>
            <a:r>
              <a:rPr lang="es-MX" dirty="0"/>
              <a:t>Producto y divisiones * /</a:t>
            </a:r>
          </a:p>
          <a:p>
            <a:pPr marL="514350" indent="-514350" algn="just">
              <a:buAutoNum type="arabicPeriod"/>
            </a:pPr>
            <a:r>
              <a:rPr lang="es-MX" dirty="0"/>
              <a:t>Sumas y Restas + -</a:t>
            </a:r>
          </a:p>
          <a:p>
            <a:pPr marL="514350" indent="-514350" algn="just">
              <a:buAutoNum type="arabicPeriod"/>
            </a:pPr>
            <a:r>
              <a:rPr lang="es-MX" dirty="0"/>
              <a:t>Concatenación “”+””</a:t>
            </a:r>
          </a:p>
          <a:p>
            <a:pPr marL="514350" indent="-514350" algn="just">
              <a:buAutoNum type="arabicPeriod"/>
            </a:pPr>
            <a:r>
              <a:rPr lang="es-MX" dirty="0"/>
              <a:t>Relacionales &gt;, &lt;, &gt;=, &lt;=, &lt;&gt;, !=, =</a:t>
            </a:r>
          </a:p>
          <a:p>
            <a:pPr marL="514350" indent="-514350" algn="just">
              <a:buAutoNum type="arabicPeriod"/>
            </a:pPr>
            <a:r>
              <a:rPr lang="es-MX" dirty="0"/>
              <a:t>Negación NOT()</a:t>
            </a:r>
          </a:p>
          <a:p>
            <a:pPr marL="514350" indent="-514350" algn="just">
              <a:buAutoNum type="arabicPeriod"/>
            </a:pPr>
            <a:r>
              <a:rPr lang="es-MX" dirty="0"/>
              <a:t>Conjunción AND</a:t>
            </a:r>
          </a:p>
          <a:p>
            <a:pPr marL="514350" indent="-514350" algn="just">
              <a:buAutoNum type="arabicPeriod"/>
            </a:pPr>
            <a:r>
              <a:rPr lang="es-MX" dirty="0"/>
              <a:t>Disyunción 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555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4000" dirty="0"/>
              <a:t>Evaluar las siguientes expresiones:</a:t>
            </a:r>
          </a:p>
          <a:p>
            <a:pPr marL="0" indent="0" algn="r">
              <a:buNone/>
            </a:pPr>
            <a:r>
              <a:rPr lang="es-MX" sz="4000" dirty="0"/>
              <a:t>(</a:t>
            </a:r>
            <a:r>
              <a:rPr lang="es-MX" sz="4000" u="sng" dirty="0"/>
              <a:t>(3 + 2) </a:t>
            </a:r>
            <a:r>
              <a:rPr lang="es-MX" sz="4000" dirty="0"/>
              <a:t>^ 2 - 15) / 2 * 5</a:t>
            </a:r>
          </a:p>
          <a:p>
            <a:pPr marL="0" indent="0" algn="r">
              <a:buNone/>
            </a:pPr>
            <a:r>
              <a:rPr lang="es-MX" sz="4000" dirty="0"/>
              <a:t>(</a:t>
            </a:r>
            <a:r>
              <a:rPr lang="es-MX" sz="4000" u="sng" dirty="0"/>
              <a:t>5 ^ 2 </a:t>
            </a:r>
            <a:r>
              <a:rPr lang="es-MX" sz="4000" dirty="0"/>
              <a:t>- 15) / 2 * 5</a:t>
            </a:r>
          </a:p>
          <a:p>
            <a:pPr marL="0" indent="0" algn="r">
              <a:buNone/>
            </a:pPr>
            <a:r>
              <a:rPr lang="es-MX" sz="4000" u="sng" dirty="0"/>
              <a:t>(25 - 15) </a:t>
            </a:r>
            <a:r>
              <a:rPr lang="es-MX" sz="4000" dirty="0"/>
              <a:t>/ 2 * 5</a:t>
            </a:r>
          </a:p>
          <a:p>
            <a:pPr marL="0" indent="0" algn="r">
              <a:buNone/>
            </a:pPr>
            <a:r>
              <a:rPr lang="es-MX" sz="4000" u="sng" dirty="0"/>
              <a:t>10 / 2 </a:t>
            </a:r>
            <a:r>
              <a:rPr lang="es-MX" sz="4000" dirty="0"/>
              <a:t>* 5</a:t>
            </a:r>
          </a:p>
          <a:p>
            <a:pPr marL="0" indent="0" algn="r">
              <a:buNone/>
            </a:pPr>
            <a:r>
              <a:rPr lang="es-MX" sz="4000" u="sng" dirty="0"/>
              <a:t>5 * 5</a:t>
            </a:r>
          </a:p>
          <a:p>
            <a:pPr marL="0" indent="0" algn="r">
              <a:buNone/>
            </a:pPr>
            <a:r>
              <a:rPr lang="es-MX" sz="4000" dirty="0"/>
              <a:t>25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428592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Ejemplo2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4000" dirty="0"/>
              <a:t>Evaluar las siguientes expresiones:</a:t>
            </a:r>
          </a:p>
          <a:p>
            <a:pPr marL="0" indent="0" algn="r">
              <a:buNone/>
            </a:pPr>
            <a:r>
              <a:rPr lang="es-MX" sz="4000" dirty="0"/>
              <a:t>5 – 2 &gt; 4 &amp;&amp; 0.5&lt;&gt;</a:t>
            </a:r>
            <a:r>
              <a:rPr lang="es-MX" sz="4000" u="sng" dirty="0"/>
              <a:t>1 / 2</a:t>
            </a:r>
          </a:p>
          <a:p>
            <a:pPr marL="0" indent="0" algn="r">
              <a:buNone/>
            </a:pPr>
            <a:r>
              <a:rPr lang="es-MX" sz="4000" u="sng" dirty="0"/>
              <a:t>5 – 2 </a:t>
            </a:r>
            <a:r>
              <a:rPr lang="es-MX" sz="4000" dirty="0"/>
              <a:t>&gt; 4 &amp;&amp; 0.5&lt;&gt; 0.5</a:t>
            </a:r>
          </a:p>
          <a:p>
            <a:pPr marL="0" indent="0" algn="r">
              <a:buNone/>
            </a:pPr>
            <a:r>
              <a:rPr lang="es-MX" sz="4000" u="sng" dirty="0"/>
              <a:t>3 &gt; 4 </a:t>
            </a:r>
            <a:r>
              <a:rPr lang="es-MX" sz="4000" dirty="0"/>
              <a:t>&amp;&amp; 0.5&lt;&gt; 0.5</a:t>
            </a:r>
          </a:p>
          <a:p>
            <a:pPr marL="0" indent="0" algn="r">
              <a:buNone/>
            </a:pPr>
            <a:r>
              <a:rPr lang="es-MX" sz="4000" dirty="0"/>
              <a:t>FALSO &amp;&amp; </a:t>
            </a:r>
            <a:r>
              <a:rPr lang="es-MX" sz="4000" u="sng" dirty="0"/>
              <a:t>0.5&lt;&gt; 0.5</a:t>
            </a:r>
          </a:p>
          <a:p>
            <a:pPr marL="0" indent="0" algn="r">
              <a:buNone/>
            </a:pPr>
            <a:r>
              <a:rPr lang="es-MX" sz="4000" u="sng" dirty="0"/>
              <a:t>FALSO &amp;&amp; FALSO</a:t>
            </a:r>
          </a:p>
          <a:p>
            <a:pPr marL="0" indent="0" algn="r">
              <a:buNone/>
            </a:pPr>
            <a:r>
              <a:rPr lang="es-MX" sz="4000" dirty="0"/>
              <a:t>FALSO</a:t>
            </a:r>
          </a:p>
        </p:txBody>
      </p:sp>
    </p:spTree>
    <p:extLst>
      <p:ext uri="{BB962C8B-B14F-4D97-AF65-F5344CB8AC3E}">
        <p14:creationId xmlns:p14="http://schemas.microsoft.com/office/powerpoint/2010/main" val="426057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4700"/>
            <a:ext cx="10515600" cy="6613300"/>
          </a:xfrm>
        </p:spPr>
        <p:txBody>
          <a:bodyPr>
            <a:normAutofit/>
          </a:bodyPr>
          <a:lstStyle/>
          <a:p>
            <a:r>
              <a:rPr lang="es-MX" dirty="0"/>
              <a:t>Resolver: dadas las siguientes variables y constantes:</a:t>
            </a:r>
          </a:p>
          <a:p>
            <a:pPr marL="0" indent="0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2 * x + 0.5 * y – 1 / 5 * z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pi * x ^ 2 &gt; y || 2 * pi * x &lt;= z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“DON” + ”MEMO” = “DON MEMO” || ”A” = “a”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2*10/5*4=(e)&amp;&amp;(pi)!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“LUIS”+”2”=“QUIERE”+”OTRO”+”EJERCICIO”</a:t>
            </a:r>
          </a:p>
          <a:p>
            <a:pPr marL="0" indent="0" algn="r">
              <a:buNone/>
            </a:pPr>
            <a:endParaRPr lang="es-MX" dirty="0"/>
          </a:p>
          <a:p>
            <a:pPr marL="0" indent="0" algn="r">
              <a:buNone/>
            </a:pPr>
            <a:r>
              <a:rPr lang="es-MX" dirty="0"/>
              <a:t>2+3=(5)!</a:t>
            </a:r>
          </a:p>
          <a:p>
            <a:pPr marL="0" indent="0" algn="r">
              <a:buNone/>
            </a:pP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179093"/>
              </p:ext>
            </p:extLst>
          </p:nvPr>
        </p:nvGraphicFramePr>
        <p:xfrm>
          <a:off x="1104719" y="2368162"/>
          <a:ext cx="2965004" cy="72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6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x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58949"/>
              </p:ext>
            </p:extLst>
          </p:nvPr>
        </p:nvGraphicFramePr>
        <p:xfrm>
          <a:off x="1104719" y="3225867"/>
          <a:ext cx="2965004" cy="72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6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54292"/>
              </p:ext>
            </p:extLst>
          </p:nvPr>
        </p:nvGraphicFramePr>
        <p:xfrm>
          <a:off x="1104719" y="4083572"/>
          <a:ext cx="2965004" cy="72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6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z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10265"/>
              </p:ext>
            </p:extLst>
          </p:nvPr>
        </p:nvGraphicFramePr>
        <p:xfrm>
          <a:off x="100165" y="4941277"/>
          <a:ext cx="3493040" cy="72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6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pi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3.141592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17413"/>
              </p:ext>
            </p:extLst>
          </p:nvPr>
        </p:nvGraphicFramePr>
        <p:xfrm>
          <a:off x="254714" y="5950516"/>
          <a:ext cx="3493038" cy="72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68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e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ysClr val="windowText" lastClr="000000"/>
                          </a:solidFill>
                        </a:rPr>
                        <a:t>2.718281</a:t>
                      </a:r>
                      <a:endParaRPr lang="es-E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B67EF649-49D1-45DD-A6CC-99BA6D3F964C}"/>
              </a:ext>
            </a:extLst>
          </p:cNvPr>
          <p:cNvSpPr/>
          <p:nvPr/>
        </p:nvSpPr>
        <p:spPr>
          <a:xfrm>
            <a:off x="742122" y="702365"/>
            <a:ext cx="1908313" cy="7227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28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2*10/5*4=(e)&amp;&amp;(pi)!</a:t>
            </a:r>
          </a:p>
          <a:p>
            <a:r>
              <a:rPr lang="es-MX" dirty="0"/>
              <a:t>2*10/5*4=(2.718281)&amp;&amp;(3.141592)!</a:t>
            </a:r>
          </a:p>
          <a:p>
            <a:r>
              <a:rPr lang="es-MX" dirty="0"/>
              <a:t>16=(2.718281)&amp;&amp;(3.141592)!</a:t>
            </a:r>
          </a:p>
          <a:p>
            <a:r>
              <a:rPr lang="es-MX" dirty="0"/>
              <a:t>F&amp;&amp;(3.141592)!</a:t>
            </a:r>
          </a:p>
          <a:p>
            <a:r>
              <a:rPr lang="es-MX" dirty="0"/>
              <a:t>ERROR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52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pi * x ^ 2 &gt; y || 2 * pi * x &lt;= z</a:t>
            </a:r>
          </a:p>
          <a:p>
            <a:r>
              <a:rPr lang="es-MX" dirty="0"/>
              <a:t>3.141592*</a:t>
            </a:r>
            <a:r>
              <a:rPr lang="es-MX" dirty="0">
                <a:solidFill>
                  <a:srgbClr val="FF0000"/>
                </a:solidFill>
              </a:rPr>
              <a:t>1^2</a:t>
            </a:r>
            <a:r>
              <a:rPr lang="es-MX" dirty="0"/>
              <a:t>&gt;4||2*3.141592*1&lt;=10</a:t>
            </a:r>
          </a:p>
          <a:p>
            <a:r>
              <a:rPr lang="es-MX" dirty="0">
                <a:solidFill>
                  <a:srgbClr val="FF0000"/>
                </a:solidFill>
              </a:rPr>
              <a:t>3.141592*1</a:t>
            </a:r>
            <a:r>
              <a:rPr lang="es-MX" dirty="0"/>
              <a:t>&gt;4||</a:t>
            </a:r>
            <a:r>
              <a:rPr lang="es-MX" dirty="0">
                <a:solidFill>
                  <a:srgbClr val="FF0000"/>
                </a:solidFill>
              </a:rPr>
              <a:t>2*3.141592*1</a:t>
            </a:r>
            <a:r>
              <a:rPr lang="es-MX" dirty="0"/>
              <a:t>&lt;=10</a:t>
            </a:r>
          </a:p>
          <a:p>
            <a:r>
              <a:rPr lang="es-MX" dirty="0">
                <a:solidFill>
                  <a:srgbClr val="FF0000"/>
                </a:solidFill>
              </a:rPr>
              <a:t>3.141592</a:t>
            </a:r>
            <a:r>
              <a:rPr lang="es-MX" dirty="0"/>
              <a:t>&gt;4||</a:t>
            </a:r>
            <a:r>
              <a:rPr lang="es-MX" dirty="0">
                <a:solidFill>
                  <a:srgbClr val="FF0000"/>
                </a:solidFill>
              </a:rPr>
              <a:t>6.2832</a:t>
            </a:r>
            <a:r>
              <a:rPr lang="es-MX" dirty="0"/>
              <a:t>&lt;=10</a:t>
            </a:r>
          </a:p>
          <a:p>
            <a:r>
              <a:rPr lang="es-MX" dirty="0"/>
              <a:t>F||T</a:t>
            </a:r>
          </a:p>
          <a:p>
            <a:r>
              <a:rPr lang="es-MX" dirty="0"/>
              <a:t>T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0882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464</Words>
  <Application>Microsoft Office PowerPoint</Application>
  <PresentationFormat>Panorámica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METODOLOGÍA DE LA PROGRAMACIÓN</vt:lpstr>
      <vt:lpstr>Tablas de verdad de los operadores lógicos</vt:lpstr>
      <vt:lpstr>Tablas de verdad de los operadores lógicos</vt:lpstr>
      <vt:lpstr>Orden de evaluación de los operadores</vt:lpstr>
      <vt:lpstr>Ejemplo1</vt:lpstr>
      <vt:lpstr>Ejemplo2</vt:lpstr>
      <vt:lpstr>TAREA</vt:lpstr>
      <vt:lpstr>Presentación de PowerPoint</vt:lpstr>
      <vt:lpstr>Presentación de PowerPoint</vt:lpstr>
      <vt:lpstr>Presentación de PowerPoint</vt:lpstr>
      <vt:lpstr>Presentación de PowerPoint</vt:lpstr>
      <vt:lpstr>(F)!=T (T)!=F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LA PROGRAMACIÓN</dc:title>
  <dc:creator>delltolin</dc:creator>
  <cp:lastModifiedBy>AARON IVAN  SALAZAR  MACIAS</cp:lastModifiedBy>
  <cp:revision>28</cp:revision>
  <dcterms:created xsi:type="dcterms:W3CDTF">2016-10-15T00:15:03Z</dcterms:created>
  <dcterms:modified xsi:type="dcterms:W3CDTF">2020-09-12T02:28:27Z</dcterms:modified>
</cp:coreProperties>
</file>